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18"/>
  </p:notesMasterIdLst>
  <p:sldIdLst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5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6B96C-64E7-474A-8758-930AE844F555}" type="datetimeFigureOut">
              <a:rPr lang="fr-BE" smtClean="0"/>
              <a:t>15/06/2018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BEB0C-0001-4A02-8B91-22B1C9C0970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2287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BE" altLang="fr-FR" dirty="0" smtClean="0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B2D8771-E441-4ED3-8AC2-83372ACBE914}" type="slidenum">
              <a:rPr lang="en-US" altLang="fr-FR">
                <a:solidFill>
                  <a:prstClr val="black"/>
                </a:solidFill>
              </a:rPr>
              <a:pPr/>
              <a:t>1</a:t>
            </a:fld>
            <a:endParaRPr lang="en-US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702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A723-42C6-48F8-A0AD-B8E4FADAE5B2}" type="slidenum">
              <a:rPr lang="en-US" altLang="fr-FR" smtClean="0">
                <a:solidFill>
                  <a:prstClr val="black"/>
                </a:solidFill>
              </a:rPr>
              <a:pPr/>
              <a:t>10</a:t>
            </a:fld>
            <a:endParaRPr lang="en-US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70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Coût de revient du producteur: comprend la main d’œuvre salariée, mais pas la main d’œuvre familiale. </a:t>
            </a: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A723-42C6-48F8-A0AD-B8E4FADAE5B2}" type="slidenum">
              <a:rPr lang="en-US" altLang="fr-FR" smtClean="0">
                <a:solidFill>
                  <a:prstClr val="black"/>
                </a:solidFill>
              </a:rPr>
              <a:pPr/>
              <a:t>11</a:t>
            </a:fld>
            <a:endParaRPr lang="en-US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7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utilidades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nulas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significan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el </a:t>
            </a:r>
            <a:r>
              <a:rPr lang="fr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apicultor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gana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exactamente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equivalente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sus </a:t>
            </a:r>
            <a:r>
              <a:rPr lang="fr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costos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fr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producción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sin </a:t>
            </a:r>
            <a:r>
              <a:rPr lang="fr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pago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alguno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su </a:t>
            </a:r>
            <a:r>
              <a:rPr lang="fr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mano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fr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obra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Se toma </a:t>
            </a:r>
            <a:r>
              <a:rPr lang="fr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como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valor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fr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referencia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 </a:t>
            </a:r>
            <a:r>
              <a:rPr lang="fr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monto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9 USD/</a:t>
            </a:r>
            <a:r>
              <a:rPr lang="fr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día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fr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eje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X en figura 16), </a:t>
            </a: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A723-42C6-48F8-A0AD-B8E4FADAE5B2}" type="slidenum">
              <a:rPr lang="en-US" altLang="fr-FR" smtClean="0">
                <a:solidFill>
                  <a:prstClr val="black"/>
                </a:solidFill>
              </a:rPr>
              <a:pPr/>
              <a:t>12</a:t>
            </a:fld>
            <a:endParaRPr lang="en-US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70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A723-42C6-48F8-A0AD-B8E4FADAE5B2}" type="slidenum">
              <a:rPr lang="en-US" altLang="fr-FR" smtClean="0">
                <a:solidFill>
                  <a:prstClr val="black"/>
                </a:solidFill>
              </a:rPr>
              <a:pPr/>
              <a:t>13</a:t>
            </a:fld>
            <a:endParaRPr lang="en-US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70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A723-42C6-48F8-A0AD-B8E4FADAE5B2}" type="slidenum">
              <a:rPr lang="en-US" altLang="fr-FR" smtClean="0">
                <a:solidFill>
                  <a:prstClr val="black"/>
                </a:solidFill>
              </a:rPr>
              <a:pPr/>
              <a:t>14</a:t>
            </a:fld>
            <a:endParaRPr lang="en-US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70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A723-42C6-48F8-A0AD-B8E4FADAE5B2}" type="slidenum">
              <a:rPr lang="en-US" altLang="fr-FR" smtClean="0">
                <a:solidFill>
                  <a:prstClr val="black"/>
                </a:solidFill>
              </a:rPr>
              <a:pPr/>
              <a:t>15</a:t>
            </a:fld>
            <a:endParaRPr lang="en-US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7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A723-42C6-48F8-A0AD-B8E4FADAE5B2}" type="slidenum">
              <a:rPr lang="en-US" altLang="fr-FR" smtClean="0">
                <a:solidFill>
                  <a:prstClr val="black"/>
                </a:solidFill>
              </a:rPr>
              <a:pPr/>
              <a:t>2</a:t>
            </a:fld>
            <a:endParaRPr lang="en-US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7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A723-42C6-48F8-A0AD-B8E4FADAE5B2}" type="slidenum">
              <a:rPr lang="en-US" altLang="fr-FR" smtClean="0">
                <a:solidFill>
                  <a:prstClr val="black"/>
                </a:solidFill>
              </a:rPr>
              <a:pPr/>
              <a:t>3</a:t>
            </a:fld>
            <a:endParaRPr lang="en-US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7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A723-42C6-48F8-A0AD-B8E4FADAE5B2}" type="slidenum">
              <a:rPr lang="en-US" altLang="fr-FR" smtClean="0">
                <a:solidFill>
                  <a:prstClr val="black"/>
                </a:solidFill>
              </a:rPr>
              <a:pPr/>
              <a:t>4</a:t>
            </a:fld>
            <a:endParaRPr lang="en-US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7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A723-42C6-48F8-A0AD-B8E4FADAE5B2}" type="slidenum">
              <a:rPr lang="en-US" altLang="fr-FR" smtClean="0">
                <a:solidFill>
                  <a:prstClr val="black"/>
                </a:solidFill>
              </a:rPr>
              <a:pPr/>
              <a:t>5</a:t>
            </a:fld>
            <a:endParaRPr lang="en-US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7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A723-42C6-48F8-A0AD-B8E4FADAE5B2}" type="slidenum">
              <a:rPr lang="en-US" altLang="fr-FR" smtClean="0">
                <a:solidFill>
                  <a:prstClr val="black"/>
                </a:solidFill>
              </a:rPr>
              <a:pPr/>
              <a:t>6</a:t>
            </a:fld>
            <a:endParaRPr lang="en-US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7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A723-42C6-48F8-A0AD-B8E4FADAE5B2}" type="slidenum">
              <a:rPr lang="en-US" altLang="fr-FR" smtClean="0">
                <a:solidFill>
                  <a:prstClr val="black"/>
                </a:solidFill>
              </a:rPr>
              <a:pPr/>
              <a:t>7</a:t>
            </a:fld>
            <a:endParaRPr lang="en-US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7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A723-42C6-48F8-A0AD-B8E4FADAE5B2}" type="slidenum">
              <a:rPr lang="en-US" altLang="fr-FR" smtClean="0">
                <a:solidFill>
                  <a:prstClr val="black"/>
                </a:solidFill>
              </a:rPr>
              <a:pPr/>
              <a:t>8</a:t>
            </a:fld>
            <a:endParaRPr lang="en-US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7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A723-42C6-48F8-A0AD-B8E4FADAE5B2}" type="slidenum">
              <a:rPr lang="en-US" altLang="fr-FR" smtClean="0">
                <a:solidFill>
                  <a:prstClr val="black"/>
                </a:solidFill>
              </a:rPr>
              <a:pPr/>
              <a:t>9</a:t>
            </a:fld>
            <a:endParaRPr lang="en-US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7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3B9188-F7A6-4E0F-89CD-5DB5DFCDAE1F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15/06/2018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DD62C-D9CA-46E3-AE41-B91EAD99952A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26940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3A010-46A5-4F29-99CF-B8CA72DF294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C586A-73CE-4009-8A3C-4A926B2C98B7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21130018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3B9188-F7A6-4E0F-89CD-5DB5DFCDAE1F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15/06/2018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DD62C-D9CA-46E3-AE41-B91EAD99952A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3966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3A010-46A5-4F29-99CF-B8CA72DF294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C586A-73CE-4009-8A3C-4A926B2C98B7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57556733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GB" altLang="fr-F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GB" altLang="fr-F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3C4207-5497-489D-AF53-1FD02F35D9A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A78507-A4CD-472B-8AF0-9F0863F877A8}" type="slidenum">
              <a:rPr lang="en-GB" altLang="fr-F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en-GB" altLang="fr-F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39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GB" altLang="fr-F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GB" altLang="fr-F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3C4207-5497-489D-AF53-1FD02F35D9A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A78507-A4CD-472B-8AF0-9F0863F877A8}" type="slidenum">
              <a:rPr lang="en-GB" altLang="fr-F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en-GB" altLang="fr-F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89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ya.be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38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263" y="5405438"/>
            <a:ext cx="4475162" cy="1093787"/>
          </a:xfrm>
        </p:spPr>
        <p:txBody>
          <a:bodyPr rtlCol="0">
            <a:normAutofit fontScale="92500" lnSpcReduction="2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BE" sz="2400" dirty="0">
                <a:solidFill>
                  <a:schemeClr val="tx1"/>
                </a:solidFill>
              </a:rPr>
              <a:t>Rue Sainte-Walburge </a:t>
            </a:r>
            <a:r>
              <a:rPr lang="fr-BE" sz="2400" dirty="0" smtClean="0">
                <a:solidFill>
                  <a:schemeClr val="tx1"/>
                </a:solidFill>
              </a:rPr>
              <a:t>n°207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fr-BE" sz="2400" dirty="0" smtClean="0">
                <a:solidFill>
                  <a:schemeClr val="tx1"/>
                </a:solidFill>
              </a:rPr>
              <a:t>4000 </a:t>
            </a:r>
            <a:r>
              <a:rPr lang="fr-BE" sz="2400" dirty="0">
                <a:solidFill>
                  <a:schemeClr val="tx1"/>
                </a:solidFill>
              </a:rPr>
              <a:t>Liège -</a:t>
            </a:r>
            <a:r>
              <a:rPr lang="fr-BE" sz="2400" dirty="0" smtClean="0">
                <a:solidFill>
                  <a:schemeClr val="tx1"/>
                </a:solidFill>
              </a:rPr>
              <a:t> Belgique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fr-BE" sz="2400" dirty="0" smtClean="0">
                <a:solidFill>
                  <a:schemeClr val="tx1"/>
                </a:solidFill>
              </a:rPr>
              <a:t>00 </a:t>
            </a:r>
            <a:r>
              <a:rPr lang="fr-BE" sz="2400" dirty="0">
                <a:solidFill>
                  <a:schemeClr val="tx1"/>
                </a:solidFill>
              </a:rPr>
              <a:t>32 (0)4 380 06 </a:t>
            </a:r>
            <a:r>
              <a:rPr lang="fr-BE" sz="2400" dirty="0" smtClean="0">
                <a:solidFill>
                  <a:schemeClr val="tx1"/>
                </a:solidFill>
              </a:rPr>
              <a:t>18</a:t>
            </a:r>
            <a:endParaRPr lang="fr-BE" sz="2400" dirty="0">
              <a:solidFill>
                <a:schemeClr val="tx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138863" y="5649913"/>
            <a:ext cx="2792412" cy="815975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BE" dirty="0" smtClean="0">
                <a:solidFill>
                  <a:prstClr val="black"/>
                </a:solidFill>
                <a:hlinkClick r:id="rId4"/>
              </a:rPr>
              <a:t>www.maya.be</a:t>
            </a:r>
            <a:endParaRPr lang="fr-BE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fr-BE" dirty="0" smtClean="0">
                <a:solidFill>
                  <a:prstClr val="black"/>
                </a:solidFill>
              </a:rPr>
              <a:t>info@maya.be</a:t>
            </a:r>
            <a:endParaRPr lang="fr-BE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203994" y="2772229"/>
            <a:ext cx="8736012" cy="2425189"/>
          </a:xfrm>
        </p:spPr>
        <p:txBody>
          <a:bodyPr/>
          <a:lstStyle/>
          <a:p>
            <a:r>
              <a:rPr lang="fr-BE" altLang="fr-FR" sz="3200" b="1" dirty="0" smtClean="0">
                <a:solidFill>
                  <a:srgbClr val="2F7962"/>
                </a:solidFill>
                <a:latin typeface="VAG Rounded Std Light" panose="020F0502020204020204" pitchFamily="34" charset="0"/>
              </a:rPr>
              <a:t>Quel</a:t>
            </a:r>
            <a:r>
              <a:rPr lang="fr-BE" altLang="fr-FR" sz="4000" b="1" u="sng" dirty="0" smtClean="0">
                <a:solidFill>
                  <a:srgbClr val="2F7962"/>
                </a:solidFill>
                <a:latin typeface="VAG Rounded Std Light" panose="020F0502020204020204" pitchFamily="34" charset="0"/>
              </a:rPr>
              <a:t>s</a:t>
            </a:r>
            <a:r>
              <a:rPr lang="fr-BE" altLang="fr-FR" sz="4000" b="1" dirty="0" smtClean="0">
                <a:solidFill>
                  <a:srgbClr val="2F7962"/>
                </a:solidFill>
                <a:latin typeface="VAG Rounded Std Light" panose="020F0502020204020204" pitchFamily="34" charset="0"/>
              </a:rPr>
              <a:t> </a:t>
            </a:r>
            <a:r>
              <a:rPr lang="fr-BE" altLang="fr-FR" sz="3200" b="1" dirty="0" smtClean="0">
                <a:solidFill>
                  <a:srgbClr val="2F7962"/>
                </a:solidFill>
                <a:latin typeface="VAG Rounded Std Light" panose="020F0502020204020204" pitchFamily="34" charset="0"/>
              </a:rPr>
              <a:t>modèle</a:t>
            </a:r>
            <a:r>
              <a:rPr lang="fr-BE" altLang="fr-FR" sz="4000" b="1" u="sng" dirty="0">
                <a:solidFill>
                  <a:srgbClr val="2F7962"/>
                </a:solidFill>
                <a:latin typeface="VAG Rounded Std Light" panose="020F0502020204020204" pitchFamily="34" charset="0"/>
              </a:rPr>
              <a:t>s</a:t>
            </a:r>
            <a:r>
              <a:rPr lang="fr-BE" altLang="fr-FR" sz="3200" b="1" dirty="0" smtClean="0">
                <a:solidFill>
                  <a:srgbClr val="2F7962"/>
                </a:solidFill>
                <a:latin typeface="VAG Rounded Std Light" panose="020F0502020204020204" pitchFamily="34" charset="0"/>
              </a:rPr>
              <a:t> d’affaires pour les petits apiculteurs? Réflexion sur les coûts de revient</a:t>
            </a:r>
            <a:r>
              <a:rPr lang="fr-BE" altLang="fr-FR" sz="3200" b="1" dirty="0" smtClean="0">
                <a:solidFill>
                  <a:srgbClr val="2F7962"/>
                </a:solidFill>
                <a:latin typeface="VAG Rounded Std Light" panose="020F0502020204020204" pitchFamily="34" charset="0"/>
              </a:rPr>
              <a:t>.</a:t>
            </a:r>
            <a:br>
              <a:rPr lang="fr-BE" altLang="fr-FR" sz="3200" b="1" dirty="0" smtClean="0">
                <a:solidFill>
                  <a:srgbClr val="2F7962"/>
                </a:solidFill>
                <a:latin typeface="VAG Rounded Std Light" panose="020F0502020204020204" pitchFamily="34" charset="0"/>
              </a:rPr>
            </a:br>
            <a:r>
              <a:rPr lang="fr-BE" altLang="fr-FR" sz="2000" b="1" dirty="0" smtClean="0">
                <a:solidFill>
                  <a:srgbClr val="2F7962"/>
                </a:solidFill>
                <a:latin typeface="VAG Rounded Std Light" panose="020F0502020204020204" pitchFamily="34" charset="0"/>
              </a:rPr>
              <a:t>(Benoît OLIVIER, Miel Maya Honing)</a:t>
            </a:r>
            <a:r>
              <a:rPr lang="fr-BE" altLang="fr-FR" sz="2000" b="1" dirty="0">
                <a:solidFill>
                  <a:srgbClr val="2F7962"/>
                </a:solidFill>
                <a:latin typeface="VAG Rounded Std Light" panose="020F0502020204020204" pitchFamily="34" charset="0"/>
              </a:rPr>
              <a:t/>
            </a:r>
            <a:br>
              <a:rPr lang="fr-BE" altLang="fr-FR" sz="2000" b="1" dirty="0">
                <a:solidFill>
                  <a:srgbClr val="2F7962"/>
                </a:solidFill>
                <a:latin typeface="VAG Rounded Std Light" panose="020F0502020204020204" pitchFamily="34" charset="0"/>
              </a:rPr>
            </a:br>
            <a:r>
              <a:rPr lang="fr-BE" altLang="fr-FR" sz="1100" b="1" dirty="0" smtClean="0">
                <a:solidFill>
                  <a:srgbClr val="2F7962"/>
                </a:solidFill>
                <a:latin typeface="VAG Rounded Std Light" panose="020F0502020204020204" pitchFamily="34" charset="0"/>
              </a:rPr>
              <a:t/>
            </a:r>
            <a:br>
              <a:rPr lang="fr-BE" altLang="fr-FR" sz="1100" b="1" dirty="0" smtClean="0">
                <a:solidFill>
                  <a:srgbClr val="2F7962"/>
                </a:solidFill>
                <a:latin typeface="VAG Rounded Std Light" panose="020F0502020204020204" pitchFamily="34" charset="0"/>
              </a:rPr>
            </a:br>
            <a:r>
              <a:rPr lang="fr-BE" altLang="fr-FR" sz="3200" dirty="0" smtClean="0">
                <a:solidFill>
                  <a:srgbClr val="FFC305"/>
                </a:solidFill>
                <a:latin typeface="VAG Rounded Std Light" panose="020F0502020204020204" pitchFamily="34" charset="0"/>
              </a:rPr>
              <a:t>Atelier Apicole du 13 juin 2018 - Neuchâtel</a:t>
            </a:r>
            <a:endParaRPr lang="fr-FR" sz="3200" b="1" dirty="0">
              <a:solidFill>
                <a:srgbClr val="FFC305"/>
              </a:solidFill>
              <a:latin typeface="VAG Rounded Std Light" panose="020F05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203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2"/>
          <p:cNvSpPr txBox="1">
            <a:spLocks/>
          </p:cNvSpPr>
          <p:nvPr/>
        </p:nvSpPr>
        <p:spPr bwMode="auto">
          <a:xfrm>
            <a:off x="793583" y="1196752"/>
            <a:ext cx="8284191" cy="506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Activité souvent menée par l’homme, aidé par sa femme pour la récolte, l’entretien du matériel, la vente.</a:t>
            </a:r>
          </a:p>
          <a:p>
            <a:pPr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 enfants participent également.</a:t>
            </a:r>
          </a:p>
          <a:p>
            <a:pPr>
              <a:spcAft>
                <a:spcPts val="0"/>
              </a:spcAft>
            </a:pP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 calculée: à quel prix faudrait-il la valoriser?</a:t>
            </a:r>
          </a:p>
          <a:p>
            <a:pPr>
              <a:spcAft>
                <a:spcPts val="0"/>
              </a:spcAft>
            </a:pP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 base d’un prix de vente X, on calcule un bénéfice, qui permet de rémunérer la main d’œuvre (logique du travailleur indépendant, pas du salarié).</a:t>
            </a:r>
          </a:p>
          <a:p>
            <a:pPr>
              <a:spcAft>
                <a:spcPts val="0"/>
              </a:spcAft>
            </a:pP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Notion de coût d’opportunité.</a:t>
            </a:r>
          </a:p>
          <a:p>
            <a:pPr>
              <a:spcAft>
                <a:spcPts val="0"/>
              </a:spcAft>
            </a:pPr>
            <a:endParaRPr lang="fr-BE" dirty="0" smtClean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Valeur de référence: 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Salaire du journalier mexicain en 2008: 3,8 USD;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Salaire payé par les apiculteurs à un aidant, en 2008: 9 USD.</a:t>
            </a:r>
          </a:p>
          <a:p>
            <a:pPr>
              <a:spcAft>
                <a:spcPts val="0"/>
              </a:spcAft>
            </a:pP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Espace réservé du texte 5"/>
          <p:cNvSpPr>
            <a:spLocks noGrp="1"/>
          </p:cNvSpPr>
          <p:nvPr>
            <p:ph type="body" idx="1"/>
          </p:nvPr>
        </p:nvSpPr>
        <p:spPr>
          <a:xfrm>
            <a:off x="591840" y="427604"/>
            <a:ext cx="7837487" cy="639762"/>
          </a:xfrm>
        </p:spPr>
        <p:txBody>
          <a:bodyPr/>
          <a:lstStyle/>
          <a:p>
            <a:pPr algn="ctr"/>
            <a:r>
              <a:rPr lang="fr-BE" altLang="fr-FR" sz="3200" dirty="0" smtClean="0">
                <a:solidFill>
                  <a:srgbClr val="2F7962"/>
                </a:solidFill>
              </a:rPr>
              <a:t>Coût de la main d’œuvre familiale</a:t>
            </a:r>
            <a:endParaRPr lang="fr-BE" altLang="fr-FR" sz="3200" dirty="0">
              <a:solidFill>
                <a:srgbClr val="2F79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9336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2"/>
          <p:cNvSpPr txBox="1">
            <a:spLocks/>
          </p:cNvSpPr>
          <p:nvPr/>
        </p:nvSpPr>
        <p:spPr bwMode="auto">
          <a:xfrm>
            <a:off x="368489" y="1320799"/>
            <a:ext cx="8284191" cy="506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0"/>
              </a:spcAft>
            </a:pP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Espace réservé du texte 5"/>
          <p:cNvSpPr>
            <a:spLocks noGrp="1"/>
          </p:cNvSpPr>
          <p:nvPr>
            <p:ph type="body" idx="1"/>
          </p:nvPr>
        </p:nvSpPr>
        <p:spPr>
          <a:xfrm>
            <a:off x="591840" y="427604"/>
            <a:ext cx="7837487" cy="639762"/>
          </a:xfrm>
        </p:spPr>
        <p:txBody>
          <a:bodyPr/>
          <a:lstStyle/>
          <a:p>
            <a:pPr algn="ctr"/>
            <a:r>
              <a:rPr lang="fr-BE" altLang="fr-FR" sz="3200" dirty="0" smtClean="0">
                <a:solidFill>
                  <a:srgbClr val="2F7962"/>
                </a:solidFill>
              </a:rPr>
              <a:t>Proposition de prix minimum (2008; en USD)</a:t>
            </a:r>
            <a:endParaRPr lang="fr-BE" altLang="fr-FR" sz="3200" dirty="0">
              <a:solidFill>
                <a:srgbClr val="2F7962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909968"/>
              </p:ext>
            </p:extLst>
          </p:nvPr>
        </p:nvGraphicFramePr>
        <p:xfrm>
          <a:off x="1043608" y="1556792"/>
          <a:ext cx="6840760" cy="3744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80962"/>
                <a:gridCol w="1266444"/>
                <a:gridCol w="1393354"/>
              </a:tblGrid>
              <a:tr h="921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FLO (</a:t>
                      </a:r>
                      <a:r>
                        <a:rPr lang="en-US" sz="1000" dirty="0" err="1">
                          <a:effectLst/>
                        </a:rPr>
                        <a:t>precios</a:t>
                      </a:r>
                      <a:r>
                        <a:rPr lang="en-US" sz="1000" dirty="0">
                          <a:effectLst/>
                        </a:rPr>
                        <a:t> FOB)</a:t>
                      </a:r>
                      <a:endParaRPr lang="fr-BE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convencional</a:t>
                      </a:r>
                      <a:endParaRPr lang="fr-BE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orgánica</a:t>
                      </a:r>
                      <a:endParaRPr lang="fr-BE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</a:rPr>
                        <a:t> </a:t>
                      </a:r>
                      <a:endParaRPr lang="fr-BE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70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Costos</a:t>
                      </a:r>
                      <a:r>
                        <a:rPr lang="en-US" sz="1000" dirty="0">
                          <a:effectLst/>
                        </a:rPr>
                        <a:t> de la </a:t>
                      </a:r>
                      <a:r>
                        <a:rPr lang="en-US" sz="1000" dirty="0" err="1">
                          <a:effectLst/>
                        </a:rPr>
                        <a:t>organización</a:t>
                      </a:r>
                      <a:endParaRPr lang="fr-BE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</a:rPr>
                        <a:t>0,70</a:t>
                      </a:r>
                      <a:endParaRPr lang="fr-BE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</a:rPr>
                        <a:t>0,70</a:t>
                      </a:r>
                      <a:endParaRPr lang="fr-BE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70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Business margin de la </a:t>
                      </a:r>
                      <a:r>
                        <a:rPr lang="en-US" sz="1000" dirty="0" err="1">
                          <a:effectLst/>
                        </a:rPr>
                        <a:t>organización</a:t>
                      </a:r>
                      <a:r>
                        <a:rPr lang="en-US" sz="1000" dirty="0">
                          <a:effectLst/>
                        </a:rPr>
                        <a:t> (15%)</a:t>
                      </a:r>
                      <a:endParaRPr lang="fr-BE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</a:rPr>
                        <a:t>0,10</a:t>
                      </a:r>
                      <a:endParaRPr lang="fr-BE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</a:rPr>
                        <a:t>0,10</a:t>
                      </a:r>
                      <a:endParaRPr lang="fr-BE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70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Costos del productor</a:t>
                      </a:r>
                      <a:endParaRPr lang="fr-BE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</a:rPr>
                        <a:t>0,99</a:t>
                      </a:r>
                      <a:endParaRPr lang="fr-BE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</a:rPr>
                        <a:t>1,63</a:t>
                      </a:r>
                      <a:endParaRPr lang="fr-BE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70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Business margin del productor (15%)</a:t>
                      </a:r>
                      <a:endParaRPr lang="fr-BE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</a:rPr>
                        <a:t>0,15</a:t>
                      </a:r>
                      <a:endParaRPr lang="fr-BE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</a:rPr>
                        <a:t>0,24</a:t>
                      </a:r>
                      <a:endParaRPr lang="fr-BE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70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Costos totales (precio mínimo)</a:t>
                      </a:r>
                      <a:endParaRPr lang="fr-BE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</a:rPr>
                        <a:t>1,94</a:t>
                      </a:r>
                      <a:endParaRPr lang="fr-BE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</a:rPr>
                        <a:t>2,68</a:t>
                      </a:r>
                      <a:endParaRPr lang="fr-BE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70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Precio mínimo con premio social</a:t>
                      </a:r>
                      <a:endParaRPr lang="fr-BE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2,13</a:t>
                      </a:r>
                      <a:endParaRPr lang="fr-BE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2,94</a:t>
                      </a:r>
                      <a:endParaRPr lang="fr-BE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9274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2"/>
          <p:cNvSpPr txBox="1">
            <a:spLocks/>
          </p:cNvSpPr>
          <p:nvPr/>
        </p:nvSpPr>
        <p:spPr bwMode="auto">
          <a:xfrm>
            <a:off x="368489" y="1320799"/>
            <a:ext cx="8284191" cy="506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0"/>
              </a:spcAft>
            </a:pP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Espace réservé du texte 5"/>
          <p:cNvSpPr>
            <a:spLocks noGrp="1"/>
          </p:cNvSpPr>
          <p:nvPr>
            <p:ph type="body" idx="1"/>
          </p:nvPr>
        </p:nvSpPr>
        <p:spPr>
          <a:xfrm>
            <a:off x="591840" y="427604"/>
            <a:ext cx="7837487" cy="639762"/>
          </a:xfrm>
        </p:spPr>
        <p:txBody>
          <a:bodyPr/>
          <a:lstStyle/>
          <a:p>
            <a:pPr algn="ctr"/>
            <a:r>
              <a:rPr lang="fr-BE" altLang="fr-FR" sz="3200" dirty="0" smtClean="0">
                <a:solidFill>
                  <a:srgbClr val="2F7962"/>
                </a:solidFill>
              </a:rPr>
              <a:t>Simulations selon 4 prix FOB différents (USD)</a:t>
            </a:r>
            <a:endParaRPr lang="fr-BE" altLang="fr-FR" sz="3200" dirty="0">
              <a:solidFill>
                <a:srgbClr val="2F7962"/>
              </a:solidFill>
            </a:endParaRPr>
          </a:p>
        </p:txBody>
      </p:sp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6192688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61559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2"/>
          <p:cNvSpPr txBox="1">
            <a:spLocks/>
          </p:cNvSpPr>
          <p:nvPr/>
        </p:nvSpPr>
        <p:spPr bwMode="auto">
          <a:xfrm>
            <a:off x="368489" y="1320799"/>
            <a:ext cx="8284191" cy="506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BE" dirty="0" smtClean="0"/>
              <a:t>« </a:t>
            </a:r>
            <a:r>
              <a:rPr lang="fr-BE" b="1" dirty="0" smtClean="0">
                <a:solidFill>
                  <a:schemeClr val="accent3">
                    <a:lumMod val="50000"/>
                  </a:schemeClr>
                </a:solidFill>
              </a:rPr>
              <a:t>Le coût de la main d’œuvre familiale n’a pas été intégré dans les coûts de production</a:t>
            </a:r>
            <a:r>
              <a:rPr lang="fr-BE" dirty="0" smtClean="0"/>
              <a:t>, parce que cela reviendrait à donner une valeur à la journée de travail (« </a:t>
            </a:r>
            <a:r>
              <a:rPr lang="fr-BE" dirty="0" err="1" smtClean="0"/>
              <a:t>jornal</a:t>
            </a:r>
            <a:r>
              <a:rPr lang="fr-BE" dirty="0" smtClean="0"/>
              <a:t> ») de l’apiculteur. Et cette valeur serait arbitraire, avec pour conséquence de créer des désaccords légitimes entre les apiculteurs:</a:t>
            </a:r>
            <a:endParaRPr lang="fr-BE" dirty="0"/>
          </a:p>
          <a:p>
            <a:r>
              <a:rPr lang="fr-BE" b="1" dirty="0">
                <a:solidFill>
                  <a:schemeClr val="accent3">
                    <a:lumMod val="50000"/>
                  </a:schemeClr>
                </a:solidFill>
              </a:rPr>
              <a:t>1) </a:t>
            </a:r>
            <a:r>
              <a:rPr lang="fr-BE" b="1" dirty="0" smtClean="0">
                <a:solidFill>
                  <a:schemeClr val="accent3">
                    <a:lumMod val="50000"/>
                  </a:schemeClr>
                </a:solidFill>
              </a:rPr>
              <a:t>Si on s’aligne sur la valeur du « journalier agricole »</a:t>
            </a:r>
            <a:r>
              <a:rPr lang="fr-BE" dirty="0" smtClean="0"/>
              <a:t>, qui sert de référence pour le coût d’opportunité et qui convient pour les producteurs d’un faible niveau technique,  on sous-valorise fortement la main d’œuvre qualifiée des apiculteurs qui consacrent un effort majeur pour obtenir de meilleurs rendements; </a:t>
            </a:r>
            <a:endParaRPr lang="fr-BE" dirty="0"/>
          </a:p>
          <a:p>
            <a:r>
              <a:rPr lang="fr-BE" b="1" dirty="0">
                <a:solidFill>
                  <a:schemeClr val="accent3">
                    <a:lumMod val="50000"/>
                  </a:schemeClr>
                </a:solidFill>
              </a:rPr>
              <a:t>2) </a:t>
            </a:r>
            <a:r>
              <a:rPr lang="fr-BE" b="1" dirty="0" smtClean="0">
                <a:solidFill>
                  <a:schemeClr val="accent3">
                    <a:lumMod val="50000"/>
                  </a:schemeClr>
                </a:solidFill>
              </a:rPr>
              <a:t>Si on prend une valeur plus haute</a:t>
            </a:r>
            <a:r>
              <a:rPr lang="fr-BE" dirty="0" smtClean="0"/>
              <a:t>, cela reviendrait à créer un système de « sur-paiement » des petits apiculteurs qui les subsidie pour rester dans une situation non durable d’un point de vue économique. </a:t>
            </a:r>
            <a:r>
              <a:rPr lang="fr-BE" dirty="0" smtClean="0"/>
              <a:t>»</a:t>
            </a:r>
          </a:p>
          <a:p>
            <a:r>
              <a:rPr lang="fr-BE" i="1" dirty="0" smtClean="0">
                <a:effectLst/>
              </a:rPr>
              <a:t>(</a:t>
            </a:r>
            <a:r>
              <a:rPr lang="fr-BE" i="1" dirty="0" err="1" smtClean="0">
                <a:effectLst/>
              </a:rPr>
              <a:t>Ecosur</a:t>
            </a:r>
            <a:r>
              <a:rPr lang="fr-BE" i="1" dirty="0" smtClean="0">
                <a:effectLst/>
              </a:rPr>
              <a:t>, 2008)</a:t>
            </a:r>
            <a:endParaRPr lang="fr-BE" i="1" dirty="0">
              <a:effectLst/>
            </a:endParaRPr>
          </a:p>
        </p:txBody>
      </p:sp>
      <p:sp>
        <p:nvSpPr>
          <p:cNvPr id="4" name="Espace réservé du texte 5"/>
          <p:cNvSpPr>
            <a:spLocks noGrp="1"/>
          </p:cNvSpPr>
          <p:nvPr>
            <p:ph type="body" idx="1"/>
          </p:nvPr>
        </p:nvSpPr>
        <p:spPr>
          <a:xfrm>
            <a:off x="591840" y="427604"/>
            <a:ext cx="7837487" cy="639762"/>
          </a:xfrm>
        </p:spPr>
        <p:txBody>
          <a:bodyPr/>
          <a:lstStyle/>
          <a:p>
            <a:pPr algn="ctr"/>
            <a:r>
              <a:rPr lang="fr-BE" altLang="fr-FR" sz="3200" dirty="0" smtClean="0">
                <a:solidFill>
                  <a:srgbClr val="2F7962"/>
                </a:solidFill>
              </a:rPr>
              <a:t>Commentaires</a:t>
            </a:r>
            <a:endParaRPr lang="fr-BE" altLang="fr-FR" sz="3200" dirty="0">
              <a:solidFill>
                <a:srgbClr val="2F79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1041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2"/>
          <p:cNvSpPr txBox="1">
            <a:spLocks/>
          </p:cNvSpPr>
          <p:nvPr/>
        </p:nvSpPr>
        <p:spPr bwMode="auto">
          <a:xfrm>
            <a:off x="368489" y="1320799"/>
            <a:ext cx="8284191" cy="506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0"/>
              </a:spcAft>
            </a:pPr>
            <a:r>
              <a:rPr lang="fr-BE" dirty="0" smtClean="0"/>
              <a:t>« Le </a:t>
            </a:r>
            <a:r>
              <a:rPr lang="fr-BE" dirty="0" smtClean="0"/>
              <a:t>coût de revient de l’apiculteur (0,99 USD/kg) a été calculé sur la moyenne de tous les producteurs.</a:t>
            </a:r>
          </a:p>
          <a:p>
            <a:pPr>
              <a:spcAft>
                <a:spcPts val="0"/>
              </a:spcAft>
            </a:pPr>
            <a:r>
              <a:rPr lang="fr-BE" dirty="0" smtClean="0"/>
              <a:t>Il avait été envisagé de le calculer sur base du profil des apiculteurs qui ont entre 30 et </a:t>
            </a:r>
            <a:r>
              <a:rPr lang="fr-BE" dirty="0"/>
              <a:t>49 </a:t>
            </a:r>
            <a:r>
              <a:rPr lang="fr-BE" dirty="0" smtClean="0"/>
              <a:t>ruches, parce qu’avec un nombre inférieur de ruches, l’apiculture n’est pas </a:t>
            </a:r>
            <a:r>
              <a:rPr lang="fr-BE" dirty="0"/>
              <a:t>rentable, </a:t>
            </a:r>
            <a:r>
              <a:rPr lang="fr-BE" dirty="0" smtClean="0"/>
              <a:t>d’un point de vue strictement économique.</a:t>
            </a:r>
          </a:p>
          <a:p>
            <a:pPr>
              <a:spcAft>
                <a:spcPts val="0"/>
              </a:spcAft>
            </a:pP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0"/>
              </a:spcAft>
            </a:pPr>
            <a:r>
              <a:rPr lang="fr-BE" dirty="0" smtClean="0"/>
              <a:t>Mais cela aurait consisté à imposer une trajectoire de croissance aux très petits producteurs, et de ne pas respecter des motivations autres qu’économiques pour ceux qui veulent poursuivre une apiculture à petite échelle: constitution d’une épargne, logique de </a:t>
            </a:r>
            <a:r>
              <a:rPr lang="fr-BE" dirty="0" err="1" smtClean="0"/>
              <a:t>pluri-activité</a:t>
            </a:r>
            <a:r>
              <a:rPr lang="fr-BE" dirty="0" smtClean="0"/>
              <a:t>, facteur d’identité etc. Sans négliger, tout simplement, la passion pour l’abeille et la nature</a:t>
            </a:r>
            <a:r>
              <a:rPr lang="fr-BE" dirty="0" smtClean="0"/>
              <a:t>! »</a:t>
            </a:r>
          </a:p>
          <a:p>
            <a:pPr>
              <a:spcAft>
                <a:spcPts val="0"/>
              </a:spcAft>
            </a:pPr>
            <a:r>
              <a:rPr lang="fr-BE" i="1" dirty="0" smtClean="0"/>
              <a:t>(</a:t>
            </a:r>
            <a:r>
              <a:rPr lang="fr-BE" i="1" dirty="0" err="1" smtClean="0"/>
              <a:t>Ecosur</a:t>
            </a:r>
            <a:r>
              <a:rPr lang="fr-BE" i="1" dirty="0" smtClean="0"/>
              <a:t>, 2008)</a:t>
            </a:r>
            <a:endParaRPr lang="fr-BE" i="1" dirty="0" smtClean="0"/>
          </a:p>
          <a:p>
            <a:pPr>
              <a:spcAft>
                <a:spcPts val="0"/>
              </a:spcAft>
            </a:pPr>
            <a:r>
              <a:rPr lang="fr-BE" dirty="0" smtClean="0"/>
              <a:t> </a:t>
            </a: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Espace réservé du texte 5"/>
          <p:cNvSpPr>
            <a:spLocks noGrp="1"/>
          </p:cNvSpPr>
          <p:nvPr>
            <p:ph type="body" idx="1"/>
          </p:nvPr>
        </p:nvSpPr>
        <p:spPr>
          <a:xfrm>
            <a:off x="591840" y="427604"/>
            <a:ext cx="7837487" cy="639762"/>
          </a:xfrm>
        </p:spPr>
        <p:txBody>
          <a:bodyPr/>
          <a:lstStyle/>
          <a:p>
            <a:pPr algn="ctr"/>
            <a:r>
              <a:rPr lang="fr-BE" altLang="fr-FR" sz="3200" dirty="0" smtClean="0">
                <a:solidFill>
                  <a:srgbClr val="2F7962"/>
                </a:solidFill>
              </a:rPr>
              <a:t>Commentaires (suite)</a:t>
            </a:r>
            <a:endParaRPr lang="fr-BE" altLang="fr-FR" sz="3200" dirty="0">
              <a:solidFill>
                <a:srgbClr val="2F79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851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2"/>
          <p:cNvSpPr txBox="1">
            <a:spLocks/>
          </p:cNvSpPr>
          <p:nvPr/>
        </p:nvSpPr>
        <p:spPr bwMode="auto">
          <a:xfrm>
            <a:off x="368489" y="1320799"/>
            <a:ext cx="8284191" cy="506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0"/>
              </a:spcAft>
            </a:pPr>
            <a:endParaRPr lang="fr-BE" dirty="0" smtClean="0"/>
          </a:p>
          <a:p>
            <a:pPr>
              <a:spcAft>
                <a:spcPts val="0"/>
              </a:spcAft>
            </a:pPr>
            <a:r>
              <a:rPr lang="fr-BE" dirty="0" smtClean="0"/>
              <a:t>Le commerce équitable n’a pas la capacité </a:t>
            </a:r>
            <a:r>
              <a:rPr lang="fr-BE" dirty="0"/>
              <a:t>de convertir </a:t>
            </a:r>
            <a:r>
              <a:rPr lang="fr-BE" dirty="0" smtClean="0"/>
              <a:t>l’apiculture à très petite échelle en une activité rentable.</a:t>
            </a:r>
          </a:p>
          <a:p>
            <a:pPr>
              <a:spcAft>
                <a:spcPts val="0"/>
              </a:spcAft>
            </a:pPr>
            <a:r>
              <a:rPr lang="fr-BE" dirty="0" smtClean="0"/>
              <a:t>C’est la mission d’une ONG telle que Miel Maya Honing: coopération au développement et commerce équitable sont complémentaires.</a:t>
            </a:r>
          </a:p>
          <a:p>
            <a:pPr>
              <a:spcAft>
                <a:spcPts val="0"/>
              </a:spcAft>
            </a:pPr>
            <a:endParaRPr lang="fr-BE" dirty="0" smtClean="0"/>
          </a:p>
          <a:p>
            <a:pPr>
              <a:spcAft>
                <a:spcPts val="0"/>
              </a:spcAft>
            </a:pPr>
            <a:r>
              <a:rPr lang="fr-BE" dirty="0" smtClean="0"/>
              <a:t>La discussion sur le prix minimum du commerce équitable doit être guidée par les objectifs que le commerce équitable veut se donner: 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/>
              <a:t>Payer un prix qui permet de vivre, même avec un petit niveau de production;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/>
              <a:t>Payer un prix qui permet de mener le producteur au niveau de l’</a:t>
            </a:r>
            <a:r>
              <a:rPr lang="fr-BE" dirty="0" err="1" smtClean="0"/>
              <a:t>auto-suffisance</a:t>
            </a:r>
            <a:r>
              <a:rPr lang="fr-BE" dirty="0" smtClean="0"/>
              <a:t> économique.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endParaRPr lang="fr-BE" dirty="0"/>
          </a:p>
          <a:p>
            <a:pPr>
              <a:spcAft>
                <a:spcPts val="0"/>
              </a:spcAft>
            </a:pPr>
            <a:endParaRPr lang="fr-BE" dirty="0"/>
          </a:p>
          <a:p>
            <a:pPr>
              <a:spcAft>
                <a:spcPts val="0"/>
              </a:spcAft>
            </a:pPr>
            <a:endParaRPr lang="fr-BE" dirty="0" smtClean="0"/>
          </a:p>
          <a:p>
            <a:pPr>
              <a:spcAft>
                <a:spcPts val="0"/>
              </a:spcAft>
            </a:pP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0"/>
              </a:spcAft>
            </a:pP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Espace réservé du texte 5"/>
          <p:cNvSpPr>
            <a:spLocks noGrp="1"/>
          </p:cNvSpPr>
          <p:nvPr>
            <p:ph type="body" idx="1"/>
          </p:nvPr>
        </p:nvSpPr>
        <p:spPr>
          <a:xfrm>
            <a:off x="591840" y="427604"/>
            <a:ext cx="7837487" cy="639762"/>
          </a:xfrm>
        </p:spPr>
        <p:txBody>
          <a:bodyPr/>
          <a:lstStyle/>
          <a:p>
            <a:pPr algn="ctr"/>
            <a:r>
              <a:rPr lang="fr-BE" altLang="fr-FR" sz="3200" dirty="0" smtClean="0">
                <a:solidFill>
                  <a:srgbClr val="2F7962"/>
                </a:solidFill>
              </a:rPr>
              <a:t>Conclusion</a:t>
            </a:r>
            <a:endParaRPr lang="fr-BE" altLang="fr-FR" sz="3200" dirty="0">
              <a:solidFill>
                <a:srgbClr val="2F79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630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2"/>
          <p:cNvSpPr txBox="1">
            <a:spLocks/>
          </p:cNvSpPr>
          <p:nvPr/>
        </p:nvSpPr>
        <p:spPr bwMode="auto">
          <a:xfrm>
            <a:off x="368489" y="1320799"/>
            <a:ext cx="8284191" cy="506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0"/>
              </a:spcAft>
            </a:pPr>
            <a:r>
              <a:rPr lang="fr-BE" sz="2400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Dans le contexte africain, de quel modèle d’apiculture parle-t-on?</a:t>
            </a:r>
          </a:p>
          <a:p>
            <a:pPr marL="800100" lvl="1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BE" sz="2000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ruches </a:t>
            </a:r>
            <a:r>
              <a:rPr lang="fr-BE" sz="2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traditionnelles (à rayons fixes) </a:t>
            </a:r>
            <a:r>
              <a:rPr lang="fr-BE" sz="2000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  <a:endParaRPr lang="fr-BE" sz="20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BE" sz="2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ruches </a:t>
            </a:r>
            <a:r>
              <a:rPr lang="fr-BE" sz="2000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intermédiaires (à barrettes) </a:t>
            </a:r>
            <a:r>
              <a:rPr lang="fr-BE" sz="2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du type « top bar kenyan » (TBK) etc</a:t>
            </a:r>
            <a:r>
              <a:rPr lang="fr-BE" sz="2000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.?</a:t>
            </a:r>
            <a:endParaRPr lang="fr-BE" sz="20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BE" sz="2000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ruches </a:t>
            </a:r>
            <a:r>
              <a:rPr lang="fr-BE" sz="2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modernes à </a:t>
            </a:r>
            <a:r>
              <a:rPr lang="fr-BE" sz="2000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cadre, avec un </a:t>
            </a:r>
            <a:r>
              <a:rPr lang="fr-BE" sz="2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corps de ruche et des </a:t>
            </a:r>
            <a:r>
              <a:rPr lang="fr-BE" sz="2000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hausses</a:t>
            </a:r>
            <a:r>
              <a:rPr lang="fr-BE" sz="2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>
              <a:spcAft>
                <a:spcPts val="0"/>
              </a:spcAft>
            </a:pP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BE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Chaque système apicole possède ses propres contraintes en termes d’investissement (matériel, formation) et de temps de travail (entretien des ruches, suivi des colonies, récolte et traitement du miel</a:t>
            </a:r>
            <a:r>
              <a:rPr lang="fr-BE" sz="2400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).</a:t>
            </a:r>
          </a:p>
          <a:p>
            <a:pPr algn="just">
              <a:spcAft>
                <a:spcPts val="0"/>
              </a:spcAft>
            </a:pP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spcAft>
                <a:spcPts val="0"/>
              </a:spcAft>
            </a:pP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0"/>
              </a:spcAft>
            </a:pP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0"/>
              </a:spcAft>
            </a:pP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Espace réservé du texte 5"/>
          <p:cNvSpPr>
            <a:spLocks noGrp="1"/>
          </p:cNvSpPr>
          <p:nvPr>
            <p:ph type="body" idx="1"/>
          </p:nvPr>
        </p:nvSpPr>
        <p:spPr>
          <a:xfrm>
            <a:off x="591840" y="427604"/>
            <a:ext cx="7837487" cy="639762"/>
          </a:xfrm>
        </p:spPr>
        <p:txBody>
          <a:bodyPr/>
          <a:lstStyle/>
          <a:p>
            <a:pPr algn="ctr"/>
            <a:r>
              <a:rPr lang="fr-BE" altLang="fr-FR" sz="3200" dirty="0" smtClean="0">
                <a:solidFill>
                  <a:srgbClr val="2F7962"/>
                </a:solidFill>
              </a:rPr>
              <a:t>INTRODUCTION</a:t>
            </a:r>
            <a:endParaRPr lang="fr-BE" altLang="fr-FR" sz="3200" dirty="0">
              <a:solidFill>
                <a:srgbClr val="2F79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689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2"/>
          <p:cNvSpPr txBox="1">
            <a:spLocks/>
          </p:cNvSpPr>
          <p:nvPr/>
        </p:nvSpPr>
        <p:spPr bwMode="auto">
          <a:xfrm>
            <a:off x="368489" y="1320799"/>
            <a:ext cx="8284191" cy="506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Ruches traditionnelles: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Fabriquées en matériaux naturels, par l’apiculteur;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Investissement  en équipement de protection, de récolte et de conditionnement;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Apiculture extensive dont le faible rendement à l’unité est compensé par le grand nombre de ruches;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Main d’œuvre limitée.</a:t>
            </a:r>
          </a:p>
          <a:p>
            <a:pPr>
              <a:spcAft>
                <a:spcPts val="0"/>
              </a:spcAft>
            </a:pP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Ruches intermédiaires et modernes: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Achat du bois pour fabriquer la ruche;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Fabrication par  l’apiculteur (qualité de la ruche??) ou achat/</a:t>
            </a:r>
            <a:r>
              <a:rPr lang="fr-BE" dirty="0" err="1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ss-traitance</a:t>
            </a: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Bon équipement de protection + enfumoir;	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Formation indispensable pour la conduite de la ruche;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Main d’œuvre plus conséquente.</a:t>
            </a: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0"/>
              </a:spcAft>
            </a:pP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Espace réservé du texte 5"/>
          <p:cNvSpPr>
            <a:spLocks noGrp="1"/>
          </p:cNvSpPr>
          <p:nvPr>
            <p:ph type="body" idx="1"/>
          </p:nvPr>
        </p:nvSpPr>
        <p:spPr>
          <a:xfrm>
            <a:off x="591840" y="427604"/>
            <a:ext cx="7837487" cy="639762"/>
          </a:xfrm>
        </p:spPr>
        <p:txBody>
          <a:bodyPr/>
          <a:lstStyle/>
          <a:p>
            <a:pPr algn="ctr"/>
            <a:r>
              <a:rPr lang="fr-BE" altLang="fr-FR" sz="3200" dirty="0" smtClean="0">
                <a:solidFill>
                  <a:srgbClr val="2F7962"/>
                </a:solidFill>
              </a:rPr>
              <a:t>Coût de revient et modèle de ruche</a:t>
            </a:r>
            <a:endParaRPr lang="fr-BE" altLang="fr-FR" sz="3200" dirty="0">
              <a:solidFill>
                <a:srgbClr val="2F79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287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2"/>
          <p:cNvSpPr txBox="1">
            <a:spLocks/>
          </p:cNvSpPr>
          <p:nvPr/>
        </p:nvSpPr>
        <p:spPr bwMode="auto">
          <a:xfrm>
            <a:off x="356166" y="980728"/>
            <a:ext cx="8284191" cy="506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0"/>
              </a:spcAft>
            </a:pPr>
            <a:r>
              <a:rPr lang="fr-BE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Passer des ruches traditionnelles aux ruches intermédiaires ou modernes ne consiste pas seulement à adopter de nouvelles techniques, mais à opérer </a:t>
            </a:r>
            <a:r>
              <a:rPr lang="fr-BE" sz="2400" dirty="0">
                <a:solidFill>
                  <a:schemeClr val="accent6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 changement mental et culturel important dans la relation entre l’apiculteur et son activité</a:t>
            </a:r>
            <a:r>
              <a:rPr lang="fr-BE" sz="2400" dirty="0" smtClean="0">
                <a:solidFill>
                  <a:schemeClr val="accent6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 </a:t>
            </a:r>
            <a:r>
              <a:rPr lang="fr-BE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ruches intermédiaires ou modernes </a:t>
            </a: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nécessitent: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 investissement  et donc une politique d’amortissement  pour être durables;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 temps de travail qui doit être  rémunéré;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  objectifs de production, et donc de vente (obtenir un prix rémunérateur!), pour rentabiliser l’investissement et le temps consacré à l’activité;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 choix entre les différentes activités productives menées par le petit apiculteur paysan: l’apiculture se situe-t-elle en rang </a:t>
            </a:r>
            <a:r>
              <a:rPr lang="fr-BE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2? 3? 4??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Une vue à MT/LT: le «petit» apiculteur  </a:t>
            </a:r>
            <a:r>
              <a:rPr lang="fr-BE" dirty="0" err="1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veut-il</a:t>
            </a: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« grandir »? Multiplier ses ruches?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fr-BE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Générer  un cercle </a:t>
            </a: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vertueux  (capacité d’autofinancement de la croissance!).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Une politique de commercialisation: seul? Via une organisation apicole?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respect de critères de qualité, d’hygiène etc.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endParaRPr lang="fr-BE" dirty="0" smtClean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Espace réservé du texte 5"/>
          <p:cNvSpPr>
            <a:spLocks noGrp="1"/>
          </p:cNvSpPr>
          <p:nvPr>
            <p:ph type="body" idx="1"/>
          </p:nvPr>
        </p:nvSpPr>
        <p:spPr>
          <a:xfrm>
            <a:off x="591840" y="260648"/>
            <a:ext cx="7837487" cy="639762"/>
          </a:xfrm>
        </p:spPr>
        <p:txBody>
          <a:bodyPr/>
          <a:lstStyle/>
          <a:p>
            <a:pPr algn="ctr"/>
            <a:r>
              <a:rPr lang="fr-BE" altLang="fr-FR" sz="3200" dirty="0">
                <a:solidFill>
                  <a:srgbClr val="2F7962"/>
                </a:solidFill>
              </a:rPr>
              <a:t>Coût de revient et modèle de </a:t>
            </a:r>
            <a:r>
              <a:rPr lang="fr-BE" altLang="fr-FR" sz="3200" dirty="0" smtClean="0">
                <a:solidFill>
                  <a:srgbClr val="2F7962"/>
                </a:solidFill>
              </a:rPr>
              <a:t>ruche</a:t>
            </a:r>
            <a:endParaRPr lang="fr-BE" altLang="fr-FR" sz="3200" dirty="0">
              <a:solidFill>
                <a:srgbClr val="2F79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3141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2"/>
          <p:cNvSpPr txBox="1">
            <a:spLocks/>
          </p:cNvSpPr>
          <p:nvPr/>
        </p:nvSpPr>
        <p:spPr bwMode="auto">
          <a:xfrm>
            <a:off x="368489" y="1320799"/>
            <a:ext cx="8284191" cy="506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petit apiculteur paysan fonctionne selon un modèle de « pluriactivité » où la règle d’or est: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Minimaliser les pertes en répartissant les risques sur  plusieurs activités;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Plutôt que de maximaliser les gains en développant une activité davantage en particulier.</a:t>
            </a:r>
          </a:p>
          <a:p>
            <a:pPr>
              <a:spcAft>
                <a:spcPts val="0"/>
              </a:spcAft>
            </a:pP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Importance du facteur culturel </a:t>
            </a:r>
          </a:p>
          <a:p>
            <a:pPr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=&gt;	Mexique-Guatemala: culture Maya  de respect de la nature versus 		culture « </a:t>
            </a:r>
            <a:r>
              <a:rPr lang="fr-BE" dirty="0" err="1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ladina</a:t>
            </a: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» d’exploitation de la nature.</a:t>
            </a: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Espace réservé du texte 5"/>
          <p:cNvSpPr>
            <a:spLocks noGrp="1"/>
          </p:cNvSpPr>
          <p:nvPr>
            <p:ph type="body" idx="1"/>
          </p:nvPr>
        </p:nvSpPr>
        <p:spPr>
          <a:xfrm>
            <a:off x="591840" y="427604"/>
            <a:ext cx="7837487" cy="639762"/>
          </a:xfrm>
        </p:spPr>
        <p:txBody>
          <a:bodyPr/>
          <a:lstStyle/>
          <a:p>
            <a:pPr algn="ctr"/>
            <a:r>
              <a:rPr lang="fr-BE" altLang="fr-FR" sz="3200" dirty="0" smtClean="0">
                <a:solidFill>
                  <a:srgbClr val="2F7962"/>
                </a:solidFill>
              </a:rPr>
              <a:t>Au-delà du coût de revient</a:t>
            </a:r>
            <a:endParaRPr lang="fr-BE" altLang="fr-FR" sz="3200" dirty="0">
              <a:solidFill>
                <a:srgbClr val="2F79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4711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2"/>
          <p:cNvSpPr txBox="1">
            <a:spLocks/>
          </p:cNvSpPr>
          <p:nvPr/>
        </p:nvSpPr>
        <p:spPr bwMode="auto">
          <a:xfrm>
            <a:off x="368489" y="1556792"/>
            <a:ext cx="8284191" cy="4832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certificateur du mouvement du commerce équitable (FLO) a défini une méthodologie d’analyse du coût de revient pour tous les produits, du point de vue du producteur et de son organisation.</a:t>
            </a:r>
          </a:p>
          <a:p>
            <a:pPr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Elle permet de fixer le prix minimum d’achat obligatoire pour apposer le label du commerce équitable sur le produit.</a:t>
            </a:r>
          </a:p>
          <a:p>
            <a:pPr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Lorsque le prix sur le marché mondial est supérieur à ce prix minimum, l’acheteur du commerce équitable suit la hausse et négocie avec son fournisseur (pas de prix de référence objectif, le marché mondial du miel étant relativement peu transparent).</a:t>
            </a:r>
          </a:p>
          <a:p>
            <a:pPr>
              <a:spcAft>
                <a:spcPts val="0"/>
              </a:spcAft>
            </a:pPr>
            <a:endParaRPr lang="fr-BE" dirty="0" smtClean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marché mondial du miel étant à la hausse de manière constante depuis des années, l’analyse du coût de revient du miel n’a  plus été actualisée (selon nos informations) depuis dix ans…</a:t>
            </a:r>
          </a:p>
          <a:p>
            <a:pPr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méthodologie présentée ici se base sur une apiculture moderne.</a:t>
            </a:r>
          </a:p>
          <a:p>
            <a:pPr>
              <a:spcAft>
                <a:spcPts val="0"/>
              </a:spcAft>
            </a:pP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Espace réservé du texte 5"/>
          <p:cNvSpPr>
            <a:spLocks noGrp="1"/>
          </p:cNvSpPr>
          <p:nvPr>
            <p:ph type="body" idx="1"/>
          </p:nvPr>
        </p:nvSpPr>
        <p:spPr>
          <a:xfrm>
            <a:off x="591840" y="427603"/>
            <a:ext cx="7837487" cy="985173"/>
          </a:xfrm>
        </p:spPr>
        <p:txBody>
          <a:bodyPr/>
          <a:lstStyle/>
          <a:p>
            <a:pPr algn="ctr"/>
            <a:r>
              <a:rPr lang="fr-BE" altLang="fr-FR" sz="3200" dirty="0" smtClean="0">
                <a:solidFill>
                  <a:srgbClr val="2F7962"/>
                </a:solidFill>
              </a:rPr>
              <a:t>ANALYSE DU COUT DE REVIENT DANS LE CADRE DU COMMERCE EQUITABLE</a:t>
            </a:r>
            <a:endParaRPr lang="fr-BE" altLang="fr-FR" sz="3200" dirty="0">
              <a:solidFill>
                <a:srgbClr val="2F79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132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2"/>
          <p:cNvSpPr txBox="1">
            <a:spLocks/>
          </p:cNvSpPr>
          <p:nvPr/>
        </p:nvSpPr>
        <p:spPr bwMode="auto">
          <a:xfrm>
            <a:off x="368489" y="1320799"/>
            <a:ext cx="8284191" cy="506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/>
            <a:endParaRPr lang="es-ES" b="1" i="1" dirty="0" smtClean="0"/>
          </a:p>
          <a:p>
            <a:pPr algn="ctr"/>
            <a:r>
              <a:rPr lang="es-ES" b="1" i="1" dirty="0" smtClean="0"/>
              <a:t>Determinación </a:t>
            </a:r>
            <a:r>
              <a:rPr lang="es-ES" b="1" i="1" dirty="0"/>
              <a:t>de los costos de producción</a:t>
            </a:r>
          </a:p>
          <a:p>
            <a:pPr algn="ctr"/>
            <a:r>
              <a:rPr lang="es-ES" b="1" i="1" dirty="0"/>
              <a:t>y de las utilidades de los pequeños apicultores</a:t>
            </a:r>
          </a:p>
          <a:p>
            <a:pPr algn="ctr"/>
            <a:r>
              <a:rPr lang="es-ES" b="1" i="1" dirty="0"/>
              <a:t>en organizaciones de Guatemala y </a:t>
            </a:r>
            <a:r>
              <a:rPr lang="es-ES" b="1" i="1" dirty="0" smtClean="0"/>
              <a:t>México</a:t>
            </a:r>
          </a:p>
          <a:p>
            <a:pPr algn="ctr"/>
            <a:r>
              <a:rPr lang="fr-BE" b="1" dirty="0" err="1"/>
              <a:t>Octubre</a:t>
            </a:r>
            <a:r>
              <a:rPr lang="fr-BE" b="1" dirty="0"/>
              <a:t> 2008</a:t>
            </a:r>
            <a:endParaRPr lang="es-ES" b="1" i="1" dirty="0" smtClean="0"/>
          </a:p>
          <a:p>
            <a:endParaRPr lang="es-ES" b="1" i="1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Espace réservé du texte 5"/>
          <p:cNvSpPr>
            <a:spLocks noGrp="1"/>
          </p:cNvSpPr>
          <p:nvPr>
            <p:ph type="body" idx="1"/>
          </p:nvPr>
        </p:nvSpPr>
        <p:spPr>
          <a:xfrm>
            <a:off x="591840" y="427603"/>
            <a:ext cx="7837487" cy="893195"/>
          </a:xfrm>
        </p:spPr>
        <p:txBody>
          <a:bodyPr/>
          <a:lstStyle/>
          <a:p>
            <a:pPr algn="ctr"/>
            <a:r>
              <a:rPr lang="fr-BE" altLang="fr-FR" sz="3200" dirty="0" smtClean="0">
                <a:solidFill>
                  <a:srgbClr val="2F7962"/>
                </a:solidFill>
              </a:rPr>
              <a:t>METHODOLOGIE </a:t>
            </a:r>
            <a:r>
              <a:rPr lang="fr-BE" altLang="fr-FR" sz="3200" dirty="0" smtClean="0">
                <a:solidFill>
                  <a:srgbClr val="2F7962"/>
                </a:solidFill>
              </a:rPr>
              <a:t>DU COMMERCE EQUITABLE</a:t>
            </a:r>
          </a:p>
          <a:p>
            <a:pPr algn="ctr"/>
            <a:r>
              <a:rPr lang="fr-BE" altLang="fr-FR" sz="1800" dirty="0" smtClean="0">
                <a:solidFill>
                  <a:srgbClr val="2F7962"/>
                </a:solidFill>
              </a:rPr>
              <a:t>(Etude d’</a:t>
            </a:r>
            <a:r>
              <a:rPr lang="fr-BE" altLang="fr-FR" sz="1800" dirty="0" err="1" smtClean="0">
                <a:solidFill>
                  <a:srgbClr val="2F7962"/>
                </a:solidFill>
              </a:rPr>
              <a:t>Ecosur</a:t>
            </a:r>
            <a:r>
              <a:rPr lang="fr-BE" altLang="fr-FR" sz="1800" dirty="0" smtClean="0">
                <a:solidFill>
                  <a:srgbClr val="2F7962"/>
                </a:solidFill>
              </a:rPr>
              <a:t>, Mexique, 2008, réalisée à la demande de: CLAC, PAUAL, CJM )</a:t>
            </a:r>
            <a:endParaRPr lang="fr-BE" altLang="fr-FR" sz="1800" dirty="0">
              <a:solidFill>
                <a:srgbClr val="2F796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642105"/>
            <a:ext cx="318135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323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2"/>
          <p:cNvSpPr txBox="1">
            <a:spLocks/>
          </p:cNvSpPr>
          <p:nvPr/>
        </p:nvSpPr>
        <p:spPr bwMode="auto">
          <a:xfrm>
            <a:off x="368489" y="1320799"/>
            <a:ext cx="8284191" cy="506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 organisations apicoles au Mexique et au Guatemala, quasiment toutes vendent dans le commerce équitable.</a:t>
            </a:r>
          </a:p>
          <a:p>
            <a:pPr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 moyen de ruches/apiculteur: 33 en 2000, 43 en 2008.</a:t>
            </a:r>
          </a:p>
          <a:p>
            <a:pPr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(de 16 à 122 selon l’organisation; la majorité: de 30 à 50)</a:t>
            </a:r>
          </a:p>
          <a:p>
            <a:pPr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Rendement moyen/ruche: 33 </a:t>
            </a:r>
            <a:r>
              <a:rPr lang="fr-BE" dirty="0" err="1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kgs</a:t>
            </a:r>
            <a:r>
              <a:rPr lang="fr-BE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 2000, 28 </a:t>
            </a:r>
            <a:r>
              <a:rPr lang="fr-BE" dirty="0" err="1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kgs</a:t>
            </a: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en 2008 (homogénéité: entre 23 et 30 </a:t>
            </a:r>
            <a:r>
              <a:rPr lang="fr-BE" dirty="0" err="1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kgs</a:t>
            </a: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2008).</a:t>
            </a:r>
          </a:p>
          <a:p>
            <a:pPr>
              <a:spcAft>
                <a:spcPts val="0"/>
              </a:spcAft>
            </a:pP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Quatre profils d’apiculteurs (124 apiculteurs concernés </a:t>
            </a:r>
            <a:r>
              <a:rPr lang="fr-BE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 l’étude):</a:t>
            </a:r>
            <a:endParaRPr lang="fr-BE" dirty="0" smtClean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10 à 29 ruches;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30 à 49 ruches;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50 à 99 ruches;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100 à 250 ruches.</a:t>
            </a:r>
          </a:p>
          <a:p>
            <a:pPr>
              <a:spcAft>
                <a:spcPts val="0"/>
              </a:spcAft>
            </a:pPr>
            <a:r>
              <a:rPr lang="es-E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NB: </a:t>
            </a:r>
            <a:r>
              <a:rPr lang="es-ES" sz="18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Dépasser</a:t>
            </a:r>
            <a:r>
              <a:rPr lang="es-E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le </a:t>
            </a:r>
            <a:r>
              <a:rPr lang="es-ES" sz="18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seuil</a:t>
            </a:r>
            <a:r>
              <a:rPr lang="es-E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30 ruches </a:t>
            </a:r>
            <a:r>
              <a:rPr lang="es-ES" sz="18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signifie</a:t>
            </a:r>
            <a:r>
              <a:rPr lang="es-E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ES" sz="18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avoir</a:t>
            </a:r>
            <a:r>
              <a:rPr lang="es-E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un 2e </a:t>
            </a:r>
            <a:r>
              <a:rPr lang="es-ES" sz="18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rucher</a:t>
            </a:r>
            <a:r>
              <a:rPr lang="es-E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  <a:r>
              <a:rPr lang="es-ES" sz="18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dépasser</a:t>
            </a:r>
            <a:r>
              <a:rPr lang="es-E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le </a:t>
            </a:r>
            <a:r>
              <a:rPr lang="es-ES" sz="18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seuil</a:t>
            </a:r>
            <a:r>
              <a:rPr lang="es-E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50 ruches </a:t>
            </a:r>
            <a:r>
              <a:rPr lang="es-ES" sz="18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peut</a:t>
            </a:r>
            <a:r>
              <a:rPr lang="es-E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ES" sz="18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nécessiter</a:t>
            </a:r>
            <a:r>
              <a:rPr lang="es-E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ES" sz="18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l’accès</a:t>
            </a:r>
            <a:r>
              <a:rPr lang="es-E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à un </a:t>
            </a:r>
            <a:r>
              <a:rPr lang="es-ES" sz="18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véhicule</a:t>
            </a:r>
            <a:r>
              <a:rPr lang="es-E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  <a:r>
              <a:rPr lang="es-ES" sz="18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dépasser</a:t>
            </a:r>
            <a:r>
              <a:rPr lang="es-E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le </a:t>
            </a:r>
            <a:r>
              <a:rPr lang="es-ES" sz="18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seuil</a:t>
            </a:r>
            <a:r>
              <a:rPr lang="es-E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100 ruches </a:t>
            </a:r>
            <a:r>
              <a:rPr lang="es-ES" sz="18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peut</a:t>
            </a:r>
            <a:r>
              <a:rPr lang="es-E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ES" sz="18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nécessiter</a:t>
            </a:r>
            <a:r>
              <a:rPr lang="es-E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ES" sz="18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l’achat</a:t>
            </a:r>
            <a:r>
              <a:rPr lang="es-E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ES" sz="18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d’un</a:t>
            </a:r>
            <a:r>
              <a:rPr lang="es-E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ES" sz="18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véhicule</a:t>
            </a:r>
            <a:r>
              <a:rPr lang="es-E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ES" sz="18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utilisé</a:t>
            </a:r>
            <a:r>
              <a:rPr lang="es-E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à </a:t>
            </a:r>
            <a:r>
              <a:rPr lang="es-ES" sz="18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temps</a:t>
            </a:r>
            <a:r>
              <a:rPr lang="es-E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ES" sz="18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plein</a:t>
            </a:r>
            <a:r>
              <a:rPr lang="es-E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endParaRPr lang="fr-BE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Espace réservé du texte 5"/>
          <p:cNvSpPr>
            <a:spLocks noGrp="1"/>
          </p:cNvSpPr>
          <p:nvPr>
            <p:ph type="body" idx="1"/>
          </p:nvPr>
        </p:nvSpPr>
        <p:spPr>
          <a:xfrm>
            <a:off x="591840" y="427603"/>
            <a:ext cx="7837487" cy="893195"/>
          </a:xfrm>
        </p:spPr>
        <p:txBody>
          <a:bodyPr/>
          <a:lstStyle/>
          <a:p>
            <a:pPr algn="ctr"/>
            <a:r>
              <a:rPr lang="fr-BE" altLang="fr-FR" sz="3200" dirty="0" smtClean="0">
                <a:solidFill>
                  <a:srgbClr val="2F7962"/>
                </a:solidFill>
              </a:rPr>
              <a:t>Données</a:t>
            </a:r>
          </a:p>
          <a:p>
            <a:pPr algn="ctr"/>
            <a:r>
              <a:rPr lang="fr-BE" altLang="fr-FR" sz="2800" dirty="0" smtClean="0">
                <a:solidFill>
                  <a:srgbClr val="2F7962"/>
                </a:solidFill>
              </a:rPr>
              <a:t>sur les apiculteurs qui ont participé à cette étude</a:t>
            </a:r>
            <a:endParaRPr lang="fr-BE" altLang="fr-FR" sz="2800" dirty="0">
              <a:solidFill>
                <a:srgbClr val="2F79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6555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2"/>
          <p:cNvSpPr txBox="1">
            <a:spLocks/>
          </p:cNvSpPr>
          <p:nvPr/>
        </p:nvSpPr>
        <p:spPr bwMode="auto">
          <a:xfrm>
            <a:off x="430698" y="1298014"/>
            <a:ext cx="8284191" cy="506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Coûts opérationnels: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Intrants (sucre, miel, reine, cire, traitement contre varroa etc.)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Locations (terrain, équipements)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Déplacements et transports.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Main d’œuvre non familiale (aide pour la récolte)</a:t>
            </a:r>
          </a:p>
          <a:p>
            <a:pPr>
              <a:spcAft>
                <a:spcPts val="0"/>
              </a:spcAft>
            </a:pP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0"/>
              </a:spcAft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Amortissements: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Nouvelles colonies;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Ruches;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Equipement de protection;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Enfumoir et petit matériel;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BE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Matériel de récolte.</a:t>
            </a:r>
          </a:p>
          <a:p>
            <a:pPr>
              <a:spcAft>
                <a:spcPts val="0"/>
              </a:spcAft>
            </a:pPr>
            <a:endParaRPr lang="fr-BE" dirty="0" smtClean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0"/>
              </a:spcAft>
            </a:pPr>
            <a:endParaRPr lang="fr-B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Espace réservé du texte 5"/>
          <p:cNvSpPr>
            <a:spLocks noGrp="1"/>
          </p:cNvSpPr>
          <p:nvPr>
            <p:ph type="body" idx="1"/>
          </p:nvPr>
        </p:nvSpPr>
        <p:spPr>
          <a:xfrm>
            <a:off x="591840" y="427604"/>
            <a:ext cx="7837487" cy="639762"/>
          </a:xfrm>
        </p:spPr>
        <p:txBody>
          <a:bodyPr/>
          <a:lstStyle/>
          <a:p>
            <a:pPr algn="ctr"/>
            <a:r>
              <a:rPr lang="fr-BE" altLang="fr-FR" sz="3200" dirty="0">
                <a:solidFill>
                  <a:srgbClr val="2F7962"/>
                </a:solidFill>
              </a:rPr>
              <a:t>Coût de revient hors main </a:t>
            </a:r>
            <a:r>
              <a:rPr lang="fr-BE" altLang="fr-FR" sz="3200" dirty="0" smtClean="0">
                <a:solidFill>
                  <a:srgbClr val="2F7962"/>
                </a:solidFill>
              </a:rPr>
              <a:t>d’</a:t>
            </a:r>
            <a:r>
              <a:rPr lang="fr-BE" altLang="fr-FR" sz="3200" dirty="0" err="1" smtClean="0">
                <a:solidFill>
                  <a:srgbClr val="2F7962"/>
                </a:solidFill>
              </a:rPr>
              <a:t>oeuvre</a:t>
            </a:r>
            <a:endParaRPr lang="fr-BE" altLang="fr-FR" sz="3200" dirty="0">
              <a:solidFill>
                <a:srgbClr val="2F79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7976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9E4F.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pt9E4F.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1128</Words>
  <Application>Microsoft Office PowerPoint</Application>
  <PresentationFormat>Affichage à l'écran (4:3)</PresentationFormat>
  <Paragraphs>163</Paragraphs>
  <Slides>15</Slides>
  <Notes>15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17" baseType="lpstr">
      <vt:lpstr>ppt9E4F.tmp</vt:lpstr>
      <vt:lpstr>1_ppt9E4F.tmp</vt:lpstr>
      <vt:lpstr>Quels modèles d’affaires pour les petits apiculteurs? Réflexion sur les coûts de revient. (Benoît OLIVIER, Miel Maya Honing)  Atelier Apicole du 13 juin 2018 - Neuchâtel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Benoît Olivier</dc:creator>
  <cp:lastModifiedBy>Benoît Olivier</cp:lastModifiedBy>
  <cp:revision>27</cp:revision>
  <dcterms:created xsi:type="dcterms:W3CDTF">2018-06-12T05:05:03Z</dcterms:created>
  <dcterms:modified xsi:type="dcterms:W3CDTF">2018-06-15T12:29:22Z</dcterms:modified>
</cp:coreProperties>
</file>